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E3EDA-A4A9-BB93-B77C-5B44910EB9A0}" v="1449" dt="2023-04-21T15:45:24.134"/>
    <p1510:client id="{0945CCF9-A7F2-49A3-8D7F-99F9D407960B}" v="113" dt="2023-04-21T10:17:01.127"/>
    <p1510:client id="{7078B0AC-A1AD-F468-3A91-2A0718CF07A1}" v="29" dt="2023-04-21T13:17:30.093"/>
    <p1510:client id="{AFB1E623-1844-9350-470C-4928204AA686}" v="45" dt="2023-04-21T13:32:09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EEF59-470E-480E-BF21-B48D4333DDC0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C2850B-745D-40BC-A9EF-0B5DB391CA0C}">
      <dgm:prSet/>
      <dgm:spPr/>
      <dgm:t>
        <a:bodyPr/>
        <a:lstStyle/>
        <a:p>
          <a:r>
            <a:rPr lang="en-US"/>
            <a:t>Fix</a:t>
          </a:r>
        </a:p>
      </dgm:t>
    </dgm:pt>
    <dgm:pt modelId="{BB9566BC-0C24-4018-B76B-FEDDB2E0E81A}" type="parTrans" cxnId="{D79C833C-C7DF-43CE-92BE-2ABE34EAFAA9}">
      <dgm:prSet/>
      <dgm:spPr/>
      <dgm:t>
        <a:bodyPr/>
        <a:lstStyle/>
        <a:p>
          <a:endParaRPr lang="en-US"/>
        </a:p>
      </dgm:t>
    </dgm:pt>
    <dgm:pt modelId="{C744F269-2116-4208-96E4-660076DDBB48}" type="sibTrans" cxnId="{D79C833C-C7DF-43CE-92BE-2ABE34EAFAA9}">
      <dgm:prSet/>
      <dgm:spPr/>
      <dgm:t>
        <a:bodyPr/>
        <a:lstStyle/>
        <a:p>
          <a:endParaRPr lang="en-US"/>
        </a:p>
      </dgm:t>
    </dgm:pt>
    <dgm:pt modelId="{3848D49C-5ABC-4D5F-8DAA-2DD0969CB227}">
      <dgm:prSet/>
      <dgm:spPr/>
      <dgm:t>
        <a:bodyPr/>
        <a:lstStyle/>
        <a:p>
          <a:r>
            <a:rPr lang="en-US"/>
            <a:t>Fix a C in the range of C specified by the user</a:t>
          </a:r>
        </a:p>
      </dgm:t>
    </dgm:pt>
    <dgm:pt modelId="{7253123A-4040-4FA9-9B7E-BBC87CA4C8A6}" type="parTrans" cxnId="{9BEF21DA-3009-4C45-9A9C-93807098521E}">
      <dgm:prSet/>
      <dgm:spPr/>
      <dgm:t>
        <a:bodyPr/>
        <a:lstStyle/>
        <a:p>
          <a:endParaRPr lang="en-US"/>
        </a:p>
      </dgm:t>
    </dgm:pt>
    <dgm:pt modelId="{FF8E24F8-755E-4EA9-A92A-EDD8CB2C9D44}" type="sibTrans" cxnId="{9BEF21DA-3009-4C45-9A9C-93807098521E}">
      <dgm:prSet/>
      <dgm:spPr/>
      <dgm:t>
        <a:bodyPr/>
        <a:lstStyle/>
        <a:p>
          <a:endParaRPr lang="en-US"/>
        </a:p>
      </dgm:t>
    </dgm:pt>
    <dgm:pt modelId="{A53D5348-8421-44EA-89BC-E66899AB7670}">
      <dgm:prSet/>
      <dgm:spPr/>
      <dgm:t>
        <a:bodyPr/>
        <a:lstStyle/>
        <a:p>
          <a:r>
            <a:rPr lang="en-US"/>
            <a:t>Update</a:t>
          </a:r>
        </a:p>
      </dgm:t>
    </dgm:pt>
    <dgm:pt modelId="{56F48223-323F-4A1D-8B1A-9E409E6D9BA3}" type="parTrans" cxnId="{7A0B8EB4-20BC-469D-8217-070FB74BAA1E}">
      <dgm:prSet/>
      <dgm:spPr/>
      <dgm:t>
        <a:bodyPr/>
        <a:lstStyle/>
        <a:p>
          <a:endParaRPr lang="en-US"/>
        </a:p>
      </dgm:t>
    </dgm:pt>
    <dgm:pt modelId="{B2932DB3-6C85-4182-9E0A-5B0C5F381720}" type="sibTrans" cxnId="{7A0B8EB4-20BC-469D-8217-070FB74BAA1E}">
      <dgm:prSet/>
      <dgm:spPr/>
      <dgm:t>
        <a:bodyPr/>
        <a:lstStyle/>
        <a:p>
          <a:endParaRPr lang="en-US"/>
        </a:p>
      </dgm:t>
    </dgm:pt>
    <dgm:pt modelId="{95A23655-E174-46C6-8CBB-4F80CFF2C68B}">
      <dgm:prSet/>
      <dgm:spPr/>
      <dgm:t>
        <a:bodyPr/>
        <a:lstStyle/>
        <a:p>
          <a:r>
            <a:rPr lang="en-US"/>
            <a:t>Iteratively update the membership and cluster centroids until convergence</a:t>
          </a:r>
        </a:p>
      </dgm:t>
    </dgm:pt>
    <dgm:pt modelId="{6C097090-5D18-4417-ABAB-D782EEA98FC8}" type="parTrans" cxnId="{6EE886FD-E39F-457D-BDCC-A9468FD9C2BF}">
      <dgm:prSet/>
      <dgm:spPr/>
      <dgm:t>
        <a:bodyPr/>
        <a:lstStyle/>
        <a:p>
          <a:endParaRPr lang="en-US"/>
        </a:p>
      </dgm:t>
    </dgm:pt>
    <dgm:pt modelId="{5949ECAA-71A4-404F-A566-D502B4E05839}" type="sibTrans" cxnId="{6EE886FD-E39F-457D-BDCC-A9468FD9C2BF}">
      <dgm:prSet/>
      <dgm:spPr/>
      <dgm:t>
        <a:bodyPr/>
        <a:lstStyle/>
        <a:p>
          <a:endParaRPr lang="en-US"/>
        </a:p>
      </dgm:t>
    </dgm:pt>
    <dgm:pt modelId="{B1930907-CB29-4982-B8D2-F753B4010631}">
      <dgm:prSet phldr="0"/>
      <dgm:spPr/>
      <dgm:t>
        <a:bodyPr/>
        <a:lstStyle/>
        <a:p>
          <a:r>
            <a:rPr lang="en-US">
              <a:latin typeface="Tw Cen MT" panose="020F0302020204030204"/>
            </a:rPr>
            <a:t>Evaluate</a:t>
          </a:r>
          <a:endParaRPr lang="en-US"/>
        </a:p>
      </dgm:t>
    </dgm:pt>
    <dgm:pt modelId="{AE0BC599-D278-435E-85AB-D0FC7B0C8EB2}" type="parTrans" cxnId="{5BF0D732-FCE2-4DEF-9711-3B8363B72A85}">
      <dgm:prSet/>
      <dgm:spPr/>
      <dgm:t>
        <a:bodyPr/>
        <a:lstStyle/>
        <a:p>
          <a:endParaRPr lang="en-US"/>
        </a:p>
      </dgm:t>
    </dgm:pt>
    <dgm:pt modelId="{2F7FD420-72A8-42E9-8D74-2B013AD98D7E}" type="sibTrans" cxnId="{5BF0D732-FCE2-4DEF-9711-3B8363B72A85}">
      <dgm:prSet/>
      <dgm:spPr/>
      <dgm:t>
        <a:bodyPr/>
        <a:lstStyle/>
        <a:p>
          <a:endParaRPr lang="en-US"/>
        </a:p>
      </dgm:t>
    </dgm:pt>
    <dgm:pt modelId="{7744A9A7-E91D-436A-84A3-11D1C076AA09}">
      <dgm:prSet/>
      <dgm:spPr/>
      <dgm:t>
        <a:bodyPr/>
        <a:lstStyle/>
        <a:p>
          <a:pPr rtl="0"/>
          <a:r>
            <a:rPr lang="en-US"/>
            <a:t>Calculate the Davies Bouldin Index </a:t>
          </a:r>
          <a:r>
            <a:rPr lang="en-US">
              <a:latin typeface="Tw Cen MT" panose="020F0302020204030204"/>
            </a:rPr>
            <a:t>(DBI) for</a:t>
          </a:r>
          <a:r>
            <a:rPr lang="en-US"/>
            <a:t> the clustering</a:t>
          </a:r>
        </a:p>
      </dgm:t>
    </dgm:pt>
    <dgm:pt modelId="{32DA98BF-21E2-4EA0-A448-82310F36F5FF}" type="parTrans" cxnId="{E05AD541-BECA-4DE1-A5A6-E65E9F351F4E}">
      <dgm:prSet/>
      <dgm:spPr/>
      <dgm:t>
        <a:bodyPr/>
        <a:lstStyle/>
        <a:p>
          <a:endParaRPr lang="en-US"/>
        </a:p>
      </dgm:t>
    </dgm:pt>
    <dgm:pt modelId="{6A410D21-FE66-4D2D-8848-5DD6B33ACD3B}" type="sibTrans" cxnId="{E05AD541-BECA-4DE1-A5A6-E65E9F351F4E}">
      <dgm:prSet/>
      <dgm:spPr/>
      <dgm:t>
        <a:bodyPr/>
        <a:lstStyle/>
        <a:p>
          <a:endParaRPr lang="en-US"/>
        </a:p>
      </dgm:t>
    </dgm:pt>
    <dgm:pt modelId="{D22D1163-1D68-4ADB-9A13-6FEA80D46AFF}">
      <dgm:prSet/>
      <dgm:spPr/>
      <dgm:t>
        <a:bodyPr/>
        <a:lstStyle/>
        <a:p>
          <a:r>
            <a:rPr lang="en-US"/>
            <a:t>Repeat</a:t>
          </a:r>
        </a:p>
      </dgm:t>
    </dgm:pt>
    <dgm:pt modelId="{3BCE3C26-9BC8-44DB-B7DD-0931C91F1BF3}" type="parTrans" cxnId="{7D928226-FC81-4E12-9859-2DD9552A376C}">
      <dgm:prSet/>
      <dgm:spPr/>
      <dgm:t>
        <a:bodyPr/>
        <a:lstStyle/>
        <a:p>
          <a:endParaRPr lang="en-US"/>
        </a:p>
      </dgm:t>
    </dgm:pt>
    <dgm:pt modelId="{8BCAABE9-6AE3-4A86-8FF6-2095B39CF372}" type="sibTrans" cxnId="{7D928226-FC81-4E12-9859-2DD9552A376C}">
      <dgm:prSet/>
      <dgm:spPr/>
      <dgm:t>
        <a:bodyPr/>
        <a:lstStyle/>
        <a:p>
          <a:endParaRPr lang="en-US"/>
        </a:p>
      </dgm:t>
    </dgm:pt>
    <dgm:pt modelId="{21249AF6-4CBF-4011-B493-D02D979FA26C}">
      <dgm:prSet/>
      <dgm:spPr/>
      <dgm:t>
        <a:bodyPr/>
        <a:lstStyle/>
        <a:p>
          <a:r>
            <a:rPr lang="en-US"/>
            <a:t>Repeat these steps for all values of C specified by user</a:t>
          </a:r>
        </a:p>
      </dgm:t>
    </dgm:pt>
    <dgm:pt modelId="{0E5CB76C-B880-4AD0-B38D-7E6F674C79A2}" type="parTrans" cxnId="{7488F9B8-B600-4DD1-B04F-EED9999DE67F}">
      <dgm:prSet/>
      <dgm:spPr/>
      <dgm:t>
        <a:bodyPr/>
        <a:lstStyle/>
        <a:p>
          <a:endParaRPr lang="en-US"/>
        </a:p>
      </dgm:t>
    </dgm:pt>
    <dgm:pt modelId="{6DBBC949-8F64-464D-98B2-CB967A5C33E6}" type="sibTrans" cxnId="{7488F9B8-B600-4DD1-B04F-EED9999DE67F}">
      <dgm:prSet/>
      <dgm:spPr/>
      <dgm:t>
        <a:bodyPr/>
        <a:lstStyle/>
        <a:p>
          <a:endParaRPr lang="en-US"/>
        </a:p>
      </dgm:t>
    </dgm:pt>
    <dgm:pt modelId="{99453A44-AADC-4059-ABBE-0131CE7EB60E}">
      <dgm:prSet/>
      <dgm:spPr/>
      <dgm:t>
        <a:bodyPr/>
        <a:lstStyle/>
        <a:p>
          <a:r>
            <a:rPr lang="en-US"/>
            <a:t>Determine</a:t>
          </a:r>
        </a:p>
      </dgm:t>
    </dgm:pt>
    <dgm:pt modelId="{1069BD04-1D0A-4A66-B6EC-D05626DF2818}" type="parTrans" cxnId="{C55001A6-A878-4FBF-982E-D2BA3C6DDEF8}">
      <dgm:prSet/>
      <dgm:spPr/>
      <dgm:t>
        <a:bodyPr/>
        <a:lstStyle/>
        <a:p>
          <a:endParaRPr lang="en-US"/>
        </a:p>
      </dgm:t>
    </dgm:pt>
    <dgm:pt modelId="{33D8F48C-C590-4D34-963F-4E81AF037E62}" type="sibTrans" cxnId="{C55001A6-A878-4FBF-982E-D2BA3C6DDEF8}">
      <dgm:prSet/>
      <dgm:spPr/>
      <dgm:t>
        <a:bodyPr/>
        <a:lstStyle/>
        <a:p>
          <a:endParaRPr lang="en-US"/>
        </a:p>
      </dgm:t>
    </dgm:pt>
    <dgm:pt modelId="{6E9AA54F-4500-4A48-B22D-4406FC28CF05}">
      <dgm:prSet/>
      <dgm:spPr/>
      <dgm:t>
        <a:bodyPr/>
        <a:lstStyle/>
        <a:p>
          <a:pPr rtl="0"/>
          <a:r>
            <a:rPr lang="en-US"/>
            <a:t>Determine the optimal value of C</a:t>
          </a:r>
          <a:r>
            <a:rPr lang="en-US">
              <a:latin typeface="Tw Cen MT" panose="020F0302020204030204"/>
            </a:rPr>
            <a:t> by the minimum DBI value</a:t>
          </a:r>
          <a:endParaRPr lang="en-US"/>
        </a:p>
      </dgm:t>
    </dgm:pt>
    <dgm:pt modelId="{A939DD12-2787-4BCD-B61C-31C18953385B}" type="parTrans" cxnId="{F37AFB38-2AA9-4B46-8EB8-93F69C95C443}">
      <dgm:prSet/>
      <dgm:spPr/>
      <dgm:t>
        <a:bodyPr/>
        <a:lstStyle/>
        <a:p>
          <a:endParaRPr lang="en-US"/>
        </a:p>
      </dgm:t>
    </dgm:pt>
    <dgm:pt modelId="{AC0D6C26-F0D6-4572-8C1F-04EDC0B67397}" type="sibTrans" cxnId="{F37AFB38-2AA9-4B46-8EB8-93F69C95C443}">
      <dgm:prSet/>
      <dgm:spPr/>
      <dgm:t>
        <a:bodyPr/>
        <a:lstStyle/>
        <a:p>
          <a:endParaRPr lang="en-US"/>
        </a:p>
      </dgm:t>
    </dgm:pt>
    <dgm:pt modelId="{53B8FFFF-2AAB-44C2-83B2-4C59E7226022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Initialize</a:t>
          </a:r>
        </a:p>
      </dgm:t>
    </dgm:pt>
    <dgm:pt modelId="{A13BDFBA-2F9A-4E13-B162-702A135F329D}" type="parTrans" cxnId="{FDB0828C-0796-4025-949E-ABB870D1E24D}">
      <dgm:prSet/>
      <dgm:spPr/>
    </dgm:pt>
    <dgm:pt modelId="{BA0D0621-B0FC-4174-A7AE-2694ABF81B3C}" type="sibTrans" cxnId="{FDB0828C-0796-4025-949E-ABB870D1E24D}">
      <dgm:prSet/>
      <dgm:spPr/>
    </dgm:pt>
    <dgm:pt modelId="{AFB9A3EE-C885-43B7-B921-1512F3BB1E05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Initialize the membership matrix via K-Means (K = C)</a:t>
          </a:r>
        </a:p>
      </dgm:t>
    </dgm:pt>
    <dgm:pt modelId="{D8D90B95-9E74-45CD-8DD3-63366F8585C5}" type="parTrans" cxnId="{5CB20501-EDFA-4AF7-B950-B4E27C7822E9}">
      <dgm:prSet/>
      <dgm:spPr/>
    </dgm:pt>
    <dgm:pt modelId="{64EE5576-4F55-402F-A215-A74A7A2A23A9}" type="sibTrans" cxnId="{5CB20501-EDFA-4AF7-B950-B4E27C7822E9}">
      <dgm:prSet/>
      <dgm:spPr/>
    </dgm:pt>
    <dgm:pt modelId="{51F53CAB-05D5-476C-9604-184CD204B5D9}" type="pres">
      <dgm:prSet presAssocID="{0EAEEF59-470E-480E-BF21-B48D4333DDC0}" presName="Name0" presStyleCnt="0">
        <dgm:presLayoutVars>
          <dgm:dir/>
          <dgm:animLvl val="lvl"/>
          <dgm:resizeHandles val="exact"/>
        </dgm:presLayoutVars>
      </dgm:prSet>
      <dgm:spPr/>
    </dgm:pt>
    <dgm:pt modelId="{3195ECFC-6C4F-4189-8C98-097C589FEAF5}" type="pres">
      <dgm:prSet presAssocID="{F6C2850B-745D-40BC-A9EF-0B5DB391CA0C}" presName="composite" presStyleCnt="0"/>
      <dgm:spPr/>
    </dgm:pt>
    <dgm:pt modelId="{289ADEFB-3288-41B3-92BD-364E700BEC69}" type="pres">
      <dgm:prSet presAssocID="{F6C2850B-745D-40BC-A9EF-0B5DB391CA0C}" presName="parTx" presStyleLbl="alignNode1" presStyleIdx="0" presStyleCnt="6">
        <dgm:presLayoutVars>
          <dgm:chMax val="0"/>
          <dgm:chPref val="0"/>
        </dgm:presLayoutVars>
      </dgm:prSet>
      <dgm:spPr/>
    </dgm:pt>
    <dgm:pt modelId="{4242F3AE-728A-4322-BE3B-7C338667B834}" type="pres">
      <dgm:prSet presAssocID="{F6C2850B-745D-40BC-A9EF-0B5DB391CA0C}" presName="desTx" presStyleLbl="alignAccFollowNode1" presStyleIdx="0" presStyleCnt="6">
        <dgm:presLayoutVars/>
      </dgm:prSet>
      <dgm:spPr/>
    </dgm:pt>
    <dgm:pt modelId="{75C84CC8-6DB5-49A5-BA5D-83FABE922F49}" type="pres">
      <dgm:prSet presAssocID="{C744F269-2116-4208-96E4-660076DDBB48}" presName="space" presStyleCnt="0"/>
      <dgm:spPr/>
    </dgm:pt>
    <dgm:pt modelId="{73CCEC6B-D4C6-4C2D-8F0E-0A2525738FC9}" type="pres">
      <dgm:prSet presAssocID="{53B8FFFF-2AAB-44C2-83B2-4C59E7226022}" presName="composite" presStyleCnt="0"/>
      <dgm:spPr/>
    </dgm:pt>
    <dgm:pt modelId="{8BE126A2-F1E4-439D-AB59-89300575E5E0}" type="pres">
      <dgm:prSet presAssocID="{53B8FFFF-2AAB-44C2-83B2-4C59E7226022}" presName="parTx" presStyleLbl="alignNode1" presStyleIdx="1" presStyleCnt="6">
        <dgm:presLayoutVars>
          <dgm:chMax val="0"/>
          <dgm:chPref val="0"/>
        </dgm:presLayoutVars>
      </dgm:prSet>
      <dgm:spPr/>
    </dgm:pt>
    <dgm:pt modelId="{C682DCA0-C3E7-48E0-AF96-6D5D3790DDF3}" type="pres">
      <dgm:prSet presAssocID="{53B8FFFF-2AAB-44C2-83B2-4C59E7226022}" presName="desTx" presStyleLbl="alignAccFollowNode1" presStyleIdx="1" presStyleCnt="6">
        <dgm:presLayoutVars/>
      </dgm:prSet>
      <dgm:spPr/>
    </dgm:pt>
    <dgm:pt modelId="{908983A2-E990-4AB4-9B34-79C043EACA19}" type="pres">
      <dgm:prSet presAssocID="{BA0D0621-B0FC-4174-A7AE-2694ABF81B3C}" presName="space" presStyleCnt="0"/>
      <dgm:spPr/>
    </dgm:pt>
    <dgm:pt modelId="{5BECA4A4-F2D4-462B-AAA9-19CD2096DF49}" type="pres">
      <dgm:prSet presAssocID="{A53D5348-8421-44EA-89BC-E66899AB7670}" presName="composite" presStyleCnt="0"/>
      <dgm:spPr/>
    </dgm:pt>
    <dgm:pt modelId="{C70DDA48-C5AC-4A56-BE73-FC874000EA36}" type="pres">
      <dgm:prSet presAssocID="{A53D5348-8421-44EA-89BC-E66899AB7670}" presName="parTx" presStyleLbl="alignNode1" presStyleIdx="2" presStyleCnt="6">
        <dgm:presLayoutVars>
          <dgm:chMax val="0"/>
          <dgm:chPref val="0"/>
        </dgm:presLayoutVars>
      </dgm:prSet>
      <dgm:spPr/>
    </dgm:pt>
    <dgm:pt modelId="{FCF42823-2CAD-4C05-A629-C4CD60E7DB18}" type="pres">
      <dgm:prSet presAssocID="{A53D5348-8421-44EA-89BC-E66899AB7670}" presName="desTx" presStyleLbl="alignAccFollowNode1" presStyleIdx="2" presStyleCnt="6">
        <dgm:presLayoutVars/>
      </dgm:prSet>
      <dgm:spPr/>
    </dgm:pt>
    <dgm:pt modelId="{BB6F2047-D5D4-407E-823C-3B73ACC14201}" type="pres">
      <dgm:prSet presAssocID="{B2932DB3-6C85-4182-9E0A-5B0C5F381720}" presName="space" presStyleCnt="0"/>
      <dgm:spPr/>
    </dgm:pt>
    <dgm:pt modelId="{10FD6685-8793-481F-8C6F-91F35A94EE2B}" type="pres">
      <dgm:prSet presAssocID="{B1930907-CB29-4982-B8D2-F753B4010631}" presName="composite" presStyleCnt="0"/>
      <dgm:spPr/>
    </dgm:pt>
    <dgm:pt modelId="{F4A2570F-BE5D-41F3-9B37-7CA31337140D}" type="pres">
      <dgm:prSet presAssocID="{B1930907-CB29-4982-B8D2-F753B4010631}" presName="parTx" presStyleLbl="alignNode1" presStyleIdx="3" presStyleCnt="6">
        <dgm:presLayoutVars>
          <dgm:chMax val="0"/>
          <dgm:chPref val="0"/>
        </dgm:presLayoutVars>
      </dgm:prSet>
      <dgm:spPr/>
    </dgm:pt>
    <dgm:pt modelId="{AF28109B-A17F-46C5-9F49-DE7AB6DD06CC}" type="pres">
      <dgm:prSet presAssocID="{B1930907-CB29-4982-B8D2-F753B4010631}" presName="desTx" presStyleLbl="alignAccFollowNode1" presStyleIdx="3" presStyleCnt="6">
        <dgm:presLayoutVars/>
      </dgm:prSet>
      <dgm:spPr/>
    </dgm:pt>
    <dgm:pt modelId="{8790D773-4247-449A-8624-2497968E7F3E}" type="pres">
      <dgm:prSet presAssocID="{2F7FD420-72A8-42E9-8D74-2B013AD98D7E}" presName="space" presStyleCnt="0"/>
      <dgm:spPr/>
    </dgm:pt>
    <dgm:pt modelId="{04AD9952-1D41-4E7F-80C9-1A2A9E2AFCB0}" type="pres">
      <dgm:prSet presAssocID="{D22D1163-1D68-4ADB-9A13-6FEA80D46AFF}" presName="composite" presStyleCnt="0"/>
      <dgm:spPr/>
    </dgm:pt>
    <dgm:pt modelId="{3A716292-05C7-4E44-ADC0-33A4B93D39D8}" type="pres">
      <dgm:prSet presAssocID="{D22D1163-1D68-4ADB-9A13-6FEA80D46AFF}" presName="parTx" presStyleLbl="alignNode1" presStyleIdx="4" presStyleCnt="6">
        <dgm:presLayoutVars>
          <dgm:chMax val="0"/>
          <dgm:chPref val="0"/>
        </dgm:presLayoutVars>
      </dgm:prSet>
      <dgm:spPr/>
    </dgm:pt>
    <dgm:pt modelId="{5CCCDDB3-6AFE-4F7F-85B6-C75FD8B3C514}" type="pres">
      <dgm:prSet presAssocID="{D22D1163-1D68-4ADB-9A13-6FEA80D46AFF}" presName="desTx" presStyleLbl="alignAccFollowNode1" presStyleIdx="4" presStyleCnt="6">
        <dgm:presLayoutVars/>
      </dgm:prSet>
      <dgm:spPr/>
    </dgm:pt>
    <dgm:pt modelId="{C5E9BEB5-BF21-43BF-9BE6-B82FB46C8F2B}" type="pres">
      <dgm:prSet presAssocID="{8BCAABE9-6AE3-4A86-8FF6-2095B39CF372}" presName="space" presStyleCnt="0"/>
      <dgm:spPr/>
    </dgm:pt>
    <dgm:pt modelId="{17D027A5-4A7A-4790-9D19-044E5444CCD1}" type="pres">
      <dgm:prSet presAssocID="{99453A44-AADC-4059-ABBE-0131CE7EB60E}" presName="composite" presStyleCnt="0"/>
      <dgm:spPr/>
    </dgm:pt>
    <dgm:pt modelId="{DC116FF6-4B7F-49A2-A143-2252C67F9FFC}" type="pres">
      <dgm:prSet presAssocID="{99453A44-AADC-4059-ABBE-0131CE7EB60E}" presName="parTx" presStyleLbl="alignNode1" presStyleIdx="5" presStyleCnt="6">
        <dgm:presLayoutVars>
          <dgm:chMax val="0"/>
          <dgm:chPref val="0"/>
        </dgm:presLayoutVars>
      </dgm:prSet>
      <dgm:spPr/>
    </dgm:pt>
    <dgm:pt modelId="{733192A6-A3E5-419B-A867-0FFE285FDAA7}" type="pres">
      <dgm:prSet presAssocID="{99453A44-AADC-4059-ABBE-0131CE7EB60E}" presName="desTx" presStyleLbl="alignAccFollowNode1" presStyleIdx="5" presStyleCnt="6">
        <dgm:presLayoutVars/>
      </dgm:prSet>
      <dgm:spPr/>
    </dgm:pt>
  </dgm:ptLst>
  <dgm:cxnLst>
    <dgm:cxn modelId="{5CB20501-EDFA-4AF7-B950-B4E27C7822E9}" srcId="{53B8FFFF-2AAB-44C2-83B2-4C59E7226022}" destId="{AFB9A3EE-C885-43B7-B921-1512F3BB1E05}" srcOrd="0" destOrd="0" parTransId="{D8D90B95-9E74-45CD-8DD3-63366F8585C5}" sibTransId="{64EE5576-4F55-402F-A215-A74A7A2A23A9}"/>
    <dgm:cxn modelId="{C678F81B-BBBA-4300-8EC2-AFD0FDAFAEBC}" type="presOf" srcId="{6E9AA54F-4500-4A48-B22D-4406FC28CF05}" destId="{733192A6-A3E5-419B-A867-0FFE285FDAA7}" srcOrd="0" destOrd="0" presId="urn:microsoft.com/office/officeart/2016/7/layout/ChevronBlockProcess"/>
    <dgm:cxn modelId="{7D928226-FC81-4E12-9859-2DD9552A376C}" srcId="{0EAEEF59-470E-480E-BF21-B48D4333DDC0}" destId="{D22D1163-1D68-4ADB-9A13-6FEA80D46AFF}" srcOrd="4" destOrd="0" parTransId="{3BCE3C26-9BC8-44DB-B7DD-0931C91F1BF3}" sibTransId="{8BCAABE9-6AE3-4A86-8FF6-2095B39CF372}"/>
    <dgm:cxn modelId="{5BF0D732-FCE2-4DEF-9711-3B8363B72A85}" srcId="{0EAEEF59-470E-480E-BF21-B48D4333DDC0}" destId="{B1930907-CB29-4982-B8D2-F753B4010631}" srcOrd="3" destOrd="0" parTransId="{AE0BC599-D278-435E-85AB-D0FC7B0C8EB2}" sibTransId="{2F7FD420-72A8-42E9-8D74-2B013AD98D7E}"/>
    <dgm:cxn modelId="{F37AFB38-2AA9-4B46-8EB8-93F69C95C443}" srcId="{99453A44-AADC-4059-ABBE-0131CE7EB60E}" destId="{6E9AA54F-4500-4A48-B22D-4406FC28CF05}" srcOrd="0" destOrd="0" parTransId="{A939DD12-2787-4BCD-B61C-31C18953385B}" sibTransId="{AC0D6C26-F0D6-4572-8C1F-04EDC0B67397}"/>
    <dgm:cxn modelId="{D79C833C-C7DF-43CE-92BE-2ABE34EAFAA9}" srcId="{0EAEEF59-470E-480E-BF21-B48D4333DDC0}" destId="{F6C2850B-745D-40BC-A9EF-0B5DB391CA0C}" srcOrd="0" destOrd="0" parTransId="{BB9566BC-0C24-4018-B76B-FEDDB2E0E81A}" sibTransId="{C744F269-2116-4208-96E4-660076DDBB48}"/>
    <dgm:cxn modelId="{E05AD541-BECA-4DE1-A5A6-E65E9F351F4E}" srcId="{B1930907-CB29-4982-B8D2-F753B4010631}" destId="{7744A9A7-E91D-436A-84A3-11D1C076AA09}" srcOrd="0" destOrd="0" parTransId="{32DA98BF-21E2-4EA0-A448-82310F36F5FF}" sibTransId="{6A410D21-FE66-4D2D-8848-5DD6B33ACD3B}"/>
    <dgm:cxn modelId="{BDCB754C-9B2F-4ECC-B16A-1172731D192C}" type="presOf" srcId="{99453A44-AADC-4059-ABBE-0131CE7EB60E}" destId="{DC116FF6-4B7F-49A2-A143-2252C67F9FFC}" srcOrd="0" destOrd="0" presId="urn:microsoft.com/office/officeart/2016/7/layout/ChevronBlockProcess"/>
    <dgm:cxn modelId="{0199B078-C3A1-4A98-814D-FBC7CBACBE21}" type="presOf" srcId="{95A23655-E174-46C6-8CBB-4F80CFF2C68B}" destId="{FCF42823-2CAD-4C05-A629-C4CD60E7DB18}" srcOrd="0" destOrd="0" presId="urn:microsoft.com/office/officeart/2016/7/layout/ChevronBlockProcess"/>
    <dgm:cxn modelId="{24B8907D-CCDE-4789-9489-145EC25B60D0}" type="presOf" srcId="{53B8FFFF-2AAB-44C2-83B2-4C59E7226022}" destId="{8BE126A2-F1E4-439D-AB59-89300575E5E0}" srcOrd="0" destOrd="0" presId="urn:microsoft.com/office/officeart/2016/7/layout/ChevronBlockProcess"/>
    <dgm:cxn modelId="{FDB0828C-0796-4025-949E-ABB870D1E24D}" srcId="{0EAEEF59-470E-480E-BF21-B48D4333DDC0}" destId="{53B8FFFF-2AAB-44C2-83B2-4C59E7226022}" srcOrd="1" destOrd="0" parTransId="{A13BDFBA-2F9A-4E13-B162-702A135F329D}" sibTransId="{BA0D0621-B0FC-4174-A7AE-2694ABF81B3C}"/>
    <dgm:cxn modelId="{4E7A14A4-7B10-42A2-9468-8BEAA95D1244}" type="presOf" srcId="{F6C2850B-745D-40BC-A9EF-0B5DB391CA0C}" destId="{289ADEFB-3288-41B3-92BD-364E700BEC69}" srcOrd="0" destOrd="0" presId="urn:microsoft.com/office/officeart/2016/7/layout/ChevronBlockProcess"/>
    <dgm:cxn modelId="{2AC453A5-EED7-4F42-A0DD-82F1116FCA3B}" type="presOf" srcId="{7744A9A7-E91D-436A-84A3-11D1C076AA09}" destId="{AF28109B-A17F-46C5-9F49-DE7AB6DD06CC}" srcOrd="0" destOrd="0" presId="urn:microsoft.com/office/officeart/2016/7/layout/ChevronBlockProcess"/>
    <dgm:cxn modelId="{C55001A6-A878-4FBF-982E-D2BA3C6DDEF8}" srcId="{0EAEEF59-470E-480E-BF21-B48D4333DDC0}" destId="{99453A44-AADC-4059-ABBE-0131CE7EB60E}" srcOrd="5" destOrd="0" parTransId="{1069BD04-1D0A-4A66-B6EC-D05626DF2818}" sibTransId="{33D8F48C-C590-4D34-963F-4E81AF037E62}"/>
    <dgm:cxn modelId="{7A0B8EB4-20BC-469D-8217-070FB74BAA1E}" srcId="{0EAEEF59-470E-480E-BF21-B48D4333DDC0}" destId="{A53D5348-8421-44EA-89BC-E66899AB7670}" srcOrd="2" destOrd="0" parTransId="{56F48223-323F-4A1D-8B1A-9E409E6D9BA3}" sibTransId="{B2932DB3-6C85-4182-9E0A-5B0C5F381720}"/>
    <dgm:cxn modelId="{7488F9B8-B600-4DD1-B04F-EED9999DE67F}" srcId="{D22D1163-1D68-4ADB-9A13-6FEA80D46AFF}" destId="{21249AF6-4CBF-4011-B493-D02D979FA26C}" srcOrd="0" destOrd="0" parTransId="{0E5CB76C-B880-4AD0-B38D-7E6F674C79A2}" sibTransId="{6DBBC949-8F64-464D-98B2-CB967A5C33E6}"/>
    <dgm:cxn modelId="{9C6549BF-BE67-4ECA-888F-D4EEDEA1E998}" type="presOf" srcId="{AFB9A3EE-C885-43B7-B921-1512F3BB1E05}" destId="{C682DCA0-C3E7-48E0-AF96-6D5D3790DDF3}" srcOrd="0" destOrd="0" presId="urn:microsoft.com/office/officeart/2016/7/layout/ChevronBlockProcess"/>
    <dgm:cxn modelId="{9BEF21DA-3009-4C45-9A9C-93807098521E}" srcId="{F6C2850B-745D-40BC-A9EF-0B5DB391CA0C}" destId="{3848D49C-5ABC-4D5F-8DAA-2DD0969CB227}" srcOrd="0" destOrd="0" parTransId="{7253123A-4040-4FA9-9B7E-BBC87CA4C8A6}" sibTransId="{FF8E24F8-755E-4EA9-A92A-EDD8CB2C9D44}"/>
    <dgm:cxn modelId="{EC4CFBDF-24D1-4302-A7A0-5D0F14A4A7AD}" type="presOf" srcId="{A53D5348-8421-44EA-89BC-E66899AB7670}" destId="{C70DDA48-C5AC-4A56-BE73-FC874000EA36}" srcOrd="0" destOrd="0" presId="urn:microsoft.com/office/officeart/2016/7/layout/ChevronBlockProcess"/>
    <dgm:cxn modelId="{62E07FE0-DB78-405B-B33B-4E659CB09CE3}" type="presOf" srcId="{B1930907-CB29-4982-B8D2-F753B4010631}" destId="{F4A2570F-BE5D-41F3-9B37-7CA31337140D}" srcOrd="0" destOrd="0" presId="urn:microsoft.com/office/officeart/2016/7/layout/ChevronBlockProcess"/>
    <dgm:cxn modelId="{82DAA9E0-280A-4F6D-A2F0-24E9A1F326D5}" type="presOf" srcId="{3848D49C-5ABC-4D5F-8DAA-2DD0969CB227}" destId="{4242F3AE-728A-4322-BE3B-7C338667B834}" srcOrd="0" destOrd="0" presId="urn:microsoft.com/office/officeart/2016/7/layout/ChevronBlockProcess"/>
    <dgm:cxn modelId="{740E4FE7-55B6-459C-BE41-B34EF79B1EC4}" type="presOf" srcId="{0EAEEF59-470E-480E-BF21-B48D4333DDC0}" destId="{51F53CAB-05D5-476C-9604-184CD204B5D9}" srcOrd="0" destOrd="0" presId="urn:microsoft.com/office/officeart/2016/7/layout/ChevronBlockProcess"/>
    <dgm:cxn modelId="{45FC74FC-39F8-4E13-A6B5-290EADB82424}" type="presOf" srcId="{D22D1163-1D68-4ADB-9A13-6FEA80D46AFF}" destId="{3A716292-05C7-4E44-ADC0-33A4B93D39D8}" srcOrd="0" destOrd="0" presId="urn:microsoft.com/office/officeart/2016/7/layout/ChevronBlockProcess"/>
    <dgm:cxn modelId="{C8C18EFC-D407-4BD7-908A-FF82A41E9168}" type="presOf" srcId="{21249AF6-4CBF-4011-B493-D02D979FA26C}" destId="{5CCCDDB3-6AFE-4F7F-85B6-C75FD8B3C514}" srcOrd="0" destOrd="0" presId="urn:microsoft.com/office/officeart/2016/7/layout/ChevronBlockProcess"/>
    <dgm:cxn modelId="{6EE886FD-E39F-457D-BDCC-A9468FD9C2BF}" srcId="{A53D5348-8421-44EA-89BC-E66899AB7670}" destId="{95A23655-E174-46C6-8CBB-4F80CFF2C68B}" srcOrd="0" destOrd="0" parTransId="{6C097090-5D18-4417-ABAB-D782EEA98FC8}" sibTransId="{5949ECAA-71A4-404F-A566-D502B4E05839}"/>
    <dgm:cxn modelId="{630EE23F-9585-437E-9E6F-426BEAE81662}" type="presParOf" srcId="{51F53CAB-05D5-476C-9604-184CD204B5D9}" destId="{3195ECFC-6C4F-4189-8C98-097C589FEAF5}" srcOrd="0" destOrd="0" presId="urn:microsoft.com/office/officeart/2016/7/layout/ChevronBlockProcess"/>
    <dgm:cxn modelId="{AFD7FD91-4065-4C14-85E3-3ED1AFA28771}" type="presParOf" srcId="{3195ECFC-6C4F-4189-8C98-097C589FEAF5}" destId="{289ADEFB-3288-41B3-92BD-364E700BEC69}" srcOrd="0" destOrd="0" presId="urn:microsoft.com/office/officeart/2016/7/layout/ChevronBlockProcess"/>
    <dgm:cxn modelId="{DFF673F1-877F-4F8C-8CF0-21682895D9DE}" type="presParOf" srcId="{3195ECFC-6C4F-4189-8C98-097C589FEAF5}" destId="{4242F3AE-728A-4322-BE3B-7C338667B834}" srcOrd="1" destOrd="0" presId="urn:microsoft.com/office/officeart/2016/7/layout/ChevronBlockProcess"/>
    <dgm:cxn modelId="{A231FA92-A10C-494C-B086-528244980781}" type="presParOf" srcId="{51F53CAB-05D5-476C-9604-184CD204B5D9}" destId="{75C84CC8-6DB5-49A5-BA5D-83FABE922F49}" srcOrd="1" destOrd="0" presId="urn:microsoft.com/office/officeart/2016/7/layout/ChevronBlockProcess"/>
    <dgm:cxn modelId="{EBC48F36-BDB7-46C0-B73E-73AFDFD7E140}" type="presParOf" srcId="{51F53CAB-05D5-476C-9604-184CD204B5D9}" destId="{73CCEC6B-D4C6-4C2D-8F0E-0A2525738FC9}" srcOrd="2" destOrd="0" presId="urn:microsoft.com/office/officeart/2016/7/layout/ChevronBlockProcess"/>
    <dgm:cxn modelId="{3E2F4154-78DA-4581-9DA7-DFE9E40B5E57}" type="presParOf" srcId="{73CCEC6B-D4C6-4C2D-8F0E-0A2525738FC9}" destId="{8BE126A2-F1E4-439D-AB59-89300575E5E0}" srcOrd="0" destOrd="0" presId="urn:microsoft.com/office/officeart/2016/7/layout/ChevronBlockProcess"/>
    <dgm:cxn modelId="{7DD7EB1C-4460-45A0-8B25-9C30E3F0D154}" type="presParOf" srcId="{73CCEC6B-D4C6-4C2D-8F0E-0A2525738FC9}" destId="{C682DCA0-C3E7-48E0-AF96-6D5D3790DDF3}" srcOrd="1" destOrd="0" presId="urn:microsoft.com/office/officeart/2016/7/layout/ChevronBlockProcess"/>
    <dgm:cxn modelId="{34E794EE-6154-4675-A09A-339DFB897FB4}" type="presParOf" srcId="{51F53CAB-05D5-476C-9604-184CD204B5D9}" destId="{908983A2-E990-4AB4-9B34-79C043EACA19}" srcOrd="3" destOrd="0" presId="urn:microsoft.com/office/officeart/2016/7/layout/ChevronBlockProcess"/>
    <dgm:cxn modelId="{6368569E-765E-4344-A09B-03DED7E9C345}" type="presParOf" srcId="{51F53CAB-05D5-476C-9604-184CD204B5D9}" destId="{5BECA4A4-F2D4-462B-AAA9-19CD2096DF49}" srcOrd="4" destOrd="0" presId="urn:microsoft.com/office/officeart/2016/7/layout/ChevronBlockProcess"/>
    <dgm:cxn modelId="{A15B3CCB-0B94-4B31-A457-9E3A0109D447}" type="presParOf" srcId="{5BECA4A4-F2D4-462B-AAA9-19CD2096DF49}" destId="{C70DDA48-C5AC-4A56-BE73-FC874000EA36}" srcOrd="0" destOrd="0" presId="urn:microsoft.com/office/officeart/2016/7/layout/ChevronBlockProcess"/>
    <dgm:cxn modelId="{A435448E-ECFA-4E62-9B13-2AF720AF3A53}" type="presParOf" srcId="{5BECA4A4-F2D4-462B-AAA9-19CD2096DF49}" destId="{FCF42823-2CAD-4C05-A629-C4CD60E7DB18}" srcOrd="1" destOrd="0" presId="urn:microsoft.com/office/officeart/2016/7/layout/ChevronBlockProcess"/>
    <dgm:cxn modelId="{B0FAA1EB-B018-4C94-9D70-567FAE89D956}" type="presParOf" srcId="{51F53CAB-05D5-476C-9604-184CD204B5D9}" destId="{BB6F2047-D5D4-407E-823C-3B73ACC14201}" srcOrd="5" destOrd="0" presId="urn:microsoft.com/office/officeart/2016/7/layout/ChevronBlockProcess"/>
    <dgm:cxn modelId="{443624E6-39CE-4B9E-87FC-DC87BAD7C920}" type="presParOf" srcId="{51F53CAB-05D5-476C-9604-184CD204B5D9}" destId="{10FD6685-8793-481F-8C6F-91F35A94EE2B}" srcOrd="6" destOrd="0" presId="urn:microsoft.com/office/officeart/2016/7/layout/ChevronBlockProcess"/>
    <dgm:cxn modelId="{7E7B8AEC-815B-4115-919B-7FF826D2F572}" type="presParOf" srcId="{10FD6685-8793-481F-8C6F-91F35A94EE2B}" destId="{F4A2570F-BE5D-41F3-9B37-7CA31337140D}" srcOrd="0" destOrd="0" presId="urn:microsoft.com/office/officeart/2016/7/layout/ChevronBlockProcess"/>
    <dgm:cxn modelId="{AC08FD47-5FD5-4B4E-99B1-0F853316078E}" type="presParOf" srcId="{10FD6685-8793-481F-8C6F-91F35A94EE2B}" destId="{AF28109B-A17F-46C5-9F49-DE7AB6DD06CC}" srcOrd="1" destOrd="0" presId="urn:microsoft.com/office/officeart/2016/7/layout/ChevronBlockProcess"/>
    <dgm:cxn modelId="{A8A17675-86B8-4ADD-AAEA-B869F173BB24}" type="presParOf" srcId="{51F53CAB-05D5-476C-9604-184CD204B5D9}" destId="{8790D773-4247-449A-8624-2497968E7F3E}" srcOrd="7" destOrd="0" presId="urn:microsoft.com/office/officeart/2016/7/layout/ChevronBlockProcess"/>
    <dgm:cxn modelId="{33278AA3-4612-41C5-BE82-37D2C1A70CFB}" type="presParOf" srcId="{51F53CAB-05D5-476C-9604-184CD204B5D9}" destId="{04AD9952-1D41-4E7F-80C9-1A2A9E2AFCB0}" srcOrd="8" destOrd="0" presId="urn:microsoft.com/office/officeart/2016/7/layout/ChevronBlockProcess"/>
    <dgm:cxn modelId="{370ED7EA-11B9-4F1D-AE1B-2CE62E279434}" type="presParOf" srcId="{04AD9952-1D41-4E7F-80C9-1A2A9E2AFCB0}" destId="{3A716292-05C7-4E44-ADC0-33A4B93D39D8}" srcOrd="0" destOrd="0" presId="urn:microsoft.com/office/officeart/2016/7/layout/ChevronBlockProcess"/>
    <dgm:cxn modelId="{6C4AC934-E5BB-4A99-8AF6-CECDFC5386A5}" type="presParOf" srcId="{04AD9952-1D41-4E7F-80C9-1A2A9E2AFCB0}" destId="{5CCCDDB3-6AFE-4F7F-85B6-C75FD8B3C514}" srcOrd="1" destOrd="0" presId="urn:microsoft.com/office/officeart/2016/7/layout/ChevronBlockProcess"/>
    <dgm:cxn modelId="{80A0B6DE-8FE7-4EB0-8FD9-095496F99BDE}" type="presParOf" srcId="{51F53CAB-05D5-476C-9604-184CD204B5D9}" destId="{C5E9BEB5-BF21-43BF-9BE6-B82FB46C8F2B}" srcOrd="9" destOrd="0" presId="urn:microsoft.com/office/officeart/2016/7/layout/ChevronBlockProcess"/>
    <dgm:cxn modelId="{310A3530-07AB-44E5-896B-C9CB5691816D}" type="presParOf" srcId="{51F53CAB-05D5-476C-9604-184CD204B5D9}" destId="{17D027A5-4A7A-4790-9D19-044E5444CCD1}" srcOrd="10" destOrd="0" presId="urn:microsoft.com/office/officeart/2016/7/layout/ChevronBlockProcess"/>
    <dgm:cxn modelId="{885DE241-EA08-431A-9675-01CBDA532801}" type="presParOf" srcId="{17D027A5-4A7A-4790-9D19-044E5444CCD1}" destId="{DC116FF6-4B7F-49A2-A143-2252C67F9FFC}" srcOrd="0" destOrd="0" presId="urn:microsoft.com/office/officeart/2016/7/layout/ChevronBlockProcess"/>
    <dgm:cxn modelId="{5B12323B-19C1-405C-843C-EA5B2BA1ED44}" type="presParOf" srcId="{17D027A5-4A7A-4790-9D19-044E5444CCD1}" destId="{733192A6-A3E5-419B-A867-0FFE285FDAA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DEFB-3288-41B3-92BD-364E700BEC69}">
      <dsp:nvSpPr>
        <dsp:cNvPr id="0" name=""/>
        <dsp:cNvSpPr/>
      </dsp:nvSpPr>
      <dsp:spPr>
        <a:xfrm>
          <a:off x="11649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Fix</a:t>
          </a:r>
        </a:p>
      </dsp:txBody>
      <dsp:txXfrm>
        <a:off x="186059" y="903864"/>
        <a:ext cx="1589068" cy="581366"/>
      </dsp:txXfrm>
    </dsp:sp>
    <dsp:sp modelId="{4242F3AE-728A-4322-BE3B-7C338667B834}">
      <dsp:nvSpPr>
        <dsp:cNvPr id="0" name=""/>
        <dsp:cNvSpPr/>
      </dsp:nvSpPr>
      <dsp:spPr>
        <a:xfrm>
          <a:off x="11649" y="1485231"/>
          <a:ext cx="1763478" cy="2130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Fix a C in the range of C specified by the user</a:t>
          </a:r>
        </a:p>
      </dsp:txBody>
      <dsp:txXfrm>
        <a:off x="11649" y="1485231"/>
        <a:ext cx="1763478" cy="2130227"/>
      </dsp:txXfrm>
    </dsp:sp>
    <dsp:sp modelId="{8BE126A2-F1E4-439D-AB59-89300575E5E0}">
      <dsp:nvSpPr>
        <dsp:cNvPr id="0" name=""/>
        <dsp:cNvSpPr/>
      </dsp:nvSpPr>
      <dsp:spPr>
        <a:xfrm>
          <a:off x="1892759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cs typeface="Calibri"/>
            </a:rPr>
            <a:t>Initialize</a:t>
          </a:r>
        </a:p>
      </dsp:txBody>
      <dsp:txXfrm>
        <a:off x="2067169" y="903864"/>
        <a:ext cx="1589068" cy="581366"/>
      </dsp:txXfrm>
    </dsp:sp>
    <dsp:sp modelId="{C682DCA0-C3E7-48E0-AF96-6D5D3790DDF3}">
      <dsp:nvSpPr>
        <dsp:cNvPr id="0" name=""/>
        <dsp:cNvSpPr/>
      </dsp:nvSpPr>
      <dsp:spPr>
        <a:xfrm>
          <a:off x="1892759" y="1485231"/>
          <a:ext cx="1763478" cy="21302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cs typeface="Calibri"/>
            </a:rPr>
            <a:t>Initialize the membership matrix via K-Means (K = C)</a:t>
          </a:r>
        </a:p>
      </dsp:txBody>
      <dsp:txXfrm>
        <a:off x="1892759" y="1485231"/>
        <a:ext cx="1763478" cy="2130227"/>
      </dsp:txXfrm>
    </dsp:sp>
    <dsp:sp modelId="{C70DDA48-C5AC-4A56-BE73-FC874000EA36}">
      <dsp:nvSpPr>
        <dsp:cNvPr id="0" name=""/>
        <dsp:cNvSpPr/>
      </dsp:nvSpPr>
      <dsp:spPr>
        <a:xfrm>
          <a:off x="3773870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Update</a:t>
          </a:r>
        </a:p>
      </dsp:txBody>
      <dsp:txXfrm>
        <a:off x="3948280" y="903864"/>
        <a:ext cx="1589068" cy="581366"/>
      </dsp:txXfrm>
    </dsp:sp>
    <dsp:sp modelId="{FCF42823-2CAD-4C05-A629-C4CD60E7DB18}">
      <dsp:nvSpPr>
        <dsp:cNvPr id="0" name=""/>
        <dsp:cNvSpPr/>
      </dsp:nvSpPr>
      <dsp:spPr>
        <a:xfrm>
          <a:off x="3773870" y="1485231"/>
          <a:ext cx="1763478" cy="213022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Iteratively update the membership and cluster centroids until convergence</a:t>
          </a:r>
        </a:p>
      </dsp:txBody>
      <dsp:txXfrm>
        <a:off x="3773870" y="1485231"/>
        <a:ext cx="1763478" cy="2130227"/>
      </dsp:txXfrm>
    </dsp:sp>
    <dsp:sp modelId="{F4A2570F-BE5D-41F3-9B37-7CA31337140D}">
      <dsp:nvSpPr>
        <dsp:cNvPr id="0" name=""/>
        <dsp:cNvSpPr/>
      </dsp:nvSpPr>
      <dsp:spPr>
        <a:xfrm>
          <a:off x="5654980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w Cen MT" panose="020F0302020204030204"/>
            </a:rPr>
            <a:t>Evaluate</a:t>
          </a:r>
          <a:endParaRPr lang="en-US" sz="2800" kern="1200"/>
        </a:p>
      </dsp:txBody>
      <dsp:txXfrm>
        <a:off x="5829390" y="903864"/>
        <a:ext cx="1589068" cy="581366"/>
      </dsp:txXfrm>
    </dsp:sp>
    <dsp:sp modelId="{AF28109B-A17F-46C5-9F49-DE7AB6DD06CC}">
      <dsp:nvSpPr>
        <dsp:cNvPr id="0" name=""/>
        <dsp:cNvSpPr/>
      </dsp:nvSpPr>
      <dsp:spPr>
        <a:xfrm>
          <a:off x="5654980" y="1485231"/>
          <a:ext cx="1763478" cy="213022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Calculate the Davies Bouldin Index </a:t>
          </a:r>
          <a:r>
            <a:rPr lang="en-US" sz="2000" kern="1200">
              <a:latin typeface="Tw Cen MT" panose="020F0302020204030204"/>
            </a:rPr>
            <a:t>(DBI) for</a:t>
          </a:r>
          <a:r>
            <a:rPr lang="en-US" sz="2000" kern="1200"/>
            <a:t> the clustering</a:t>
          </a:r>
        </a:p>
      </dsp:txBody>
      <dsp:txXfrm>
        <a:off x="5654980" y="1485231"/>
        <a:ext cx="1763478" cy="2130227"/>
      </dsp:txXfrm>
    </dsp:sp>
    <dsp:sp modelId="{3A716292-05C7-4E44-ADC0-33A4B93D39D8}">
      <dsp:nvSpPr>
        <dsp:cNvPr id="0" name=""/>
        <dsp:cNvSpPr/>
      </dsp:nvSpPr>
      <dsp:spPr>
        <a:xfrm>
          <a:off x="7536090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Repeat</a:t>
          </a:r>
        </a:p>
      </dsp:txBody>
      <dsp:txXfrm>
        <a:off x="7710500" y="903864"/>
        <a:ext cx="1589068" cy="581366"/>
      </dsp:txXfrm>
    </dsp:sp>
    <dsp:sp modelId="{5CCCDDB3-6AFE-4F7F-85B6-C75FD8B3C514}">
      <dsp:nvSpPr>
        <dsp:cNvPr id="0" name=""/>
        <dsp:cNvSpPr/>
      </dsp:nvSpPr>
      <dsp:spPr>
        <a:xfrm>
          <a:off x="7536090" y="1485231"/>
          <a:ext cx="1763478" cy="213022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Repeat these steps for all values of C specified by user</a:t>
          </a:r>
        </a:p>
      </dsp:txBody>
      <dsp:txXfrm>
        <a:off x="7536090" y="1485231"/>
        <a:ext cx="1763478" cy="2130227"/>
      </dsp:txXfrm>
    </dsp:sp>
    <dsp:sp modelId="{DC116FF6-4B7F-49A2-A143-2252C67F9FFC}">
      <dsp:nvSpPr>
        <dsp:cNvPr id="0" name=""/>
        <dsp:cNvSpPr/>
      </dsp:nvSpPr>
      <dsp:spPr>
        <a:xfrm>
          <a:off x="9417201" y="903864"/>
          <a:ext cx="1937888" cy="581366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783" tIns="71783" rIns="71783" bIns="717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Determine</a:t>
          </a:r>
        </a:p>
      </dsp:txBody>
      <dsp:txXfrm>
        <a:off x="9591611" y="903864"/>
        <a:ext cx="1589068" cy="581366"/>
      </dsp:txXfrm>
    </dsp:sp>
    <dsp:sp modelId="{733192A6-A3E5-419B-A867-0FFE285FDAA7}">
      <dsp:nvSpPr>
        <dsp:cNvPr id="0" name=""/>
        <dsp:cNvSpPr/>
      </dsp:nvSpPr>
      <dsp:spPr>
        <a:xfrm>
          <a:off x="9417201" y="1485231"/>
          <a:ext cx="1763478" cy="2130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4" tIns="139354" rIns="139354" bIns="278708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Determine the optimal value of C</a:t>
          </a:r>
          <a:r>
            <a:rPr lang="en-US" sz="2000" kern="1200">
              <a:latin typeface="Tw Cen MT" panose="020F0302020204030204"/>
            </a:rPr>
            <a:t> by the minimum DBI value</a:t>
          </a:r>
          <a:endParaRPr lang="en-US" sz="2000" kern="1200"/>
        </a:p>
      </dsp:txBody>
      <dsp:txXfrm>
        <a:off x="9417201" y="1485231"/>
        <a:ext cx="1763478" cy="2130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5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4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0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4/21/2023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4/21/2023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2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4/21/2023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4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4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8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ahultp97/louisiana-flood-20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3" descr="Aerial shot of a city flyover">
            <a:extLst>
              <a:ext uri="{FF2B5EF4-FFF2-40B4-BE49-F238E27FC236}">
                <a16:creationId xmlns:a16="http://schemas.microsoft.com/office/drawing/2014/main" id="{CAB0851F-9077-5F5E-F19C-E8DACD22A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9" r="-2" b="240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B1D48-E5F7-42C0-A996-57ADA9CE9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90" y="770338"/>
            <a:ext cx="3826216" cy="3421238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Goudy Old Style"/>
              </a:rPr>
              <a:t>Fuzzy C-Means </a:t>
            </a:r>
            <a:br>
              <a:rPr lang="en-US" sz="4400">
                <a:latin typeface="Goudy Old Style"/>
              </a:rPr>
            </a:br>
            <a:r>
              <a:rPr lang="en-US" sz="4400">
                <a:solidFill>
                  <a:schemeClr val="tx1"/>
                </a:solidFill>
                <a:latin typeface="Goudy Old Style"/>
              </a:rPr>
              <a:t>Clustering and Cluster Quality Evaluation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5FBA9-168E-4CEB-8ABB-F026133A7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00" y="4585486"/>
            <a:ext cx="3401913" cy="797276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000"/>
              <a:t>GNR602- Advanced Methods in Satellite image processing</a:t>
            </a:r>
          </a:p>
        </p:txBody>
      </p:sp>
      <p:cxnSp>
        <p:nvCxnSpPr>
          <p:cNvPr id="72" name="!!Straight Connector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101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7127-D55B-1DA5-AE10-46D1722F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&amp; Determine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2730-840B-75EE-D655-73F189324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751982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latin typeface="Calisto MT"/>
              </a:rPr>
              <a:t> Repeat the previous steps for all values in the range of C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latin typeface="Calisto MT"/>
              </a:rPr>
              <a:t> The optimal value of C is determined by the clustering which has the minimum Davies Bouldin Score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E311F-0B60-4495-1AC1-93F060982C73}"/>
              </a:ext>
            </a:extLst>
          </p:cNvPr>
          <p:cNvSpPr txBox="1">
            <a:spLocks/>
          </p:cNvSpPr>
          <p:nvPr/>
        </p:nvSpPr>
        <p:spPr>
          <a:xfrm>
            <a:off x="1018771" y="342927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63BF5-3429-6BD5-CBB0-592B243BE578}"/>
              </a:ext>
            </a:extLst>
          </p:cNvPr>
          <p:cNvSpPr txBox="1"/>
          <p:nvPr/>
        </p:nvSpPr>
        <p:spPr>
          <a:xfrm>
            <a:off x="1017442" y="4935681"/>
            <a:ext cx="101960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sto MT"/>
              </a:rPr>
              <a:t>Louisiana 2016 Flood Satellite Images </a:t>
            </a:r>
          </a:p>
          <a:p>
            <a:r>
              <a:rPr lang="en-US" sz="2400">
                <a:latin typeface="Calisto MT"/>
                <a:hlinkClick r:id="rId2"/>
              </a:rPr>
              <a:t>https</a:t>
            </a:r>
            <a:r>
              <a:rPr lang="en-US" sz="2400">
                <a:latin typeface="Calisto MT"/>
                <a:ea typeface="+mn-lt"/>
                <a:cs typeface="+mn-lt"/>
                <a:hlinkClick r:id="rId2"/>
              </a:rPr>
              <a:t>://www.kaggle.com/datasets/rahultp97/louisiana-flood-2016</a:t>
            </a:r>
            <a:endParaRPr lang="en-US" sz="2400">
              <a:latin typeface="Calisto MT"/>
              <a:ea typeface="+mn-lt"/>
              <a:cs typeface="+mn-lt"/>
            </a:endParaRPr>
          </a:p>
          <a:p>
            <a:endParaRPr lang="en-US" sz="2400"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2594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2D2-03F9-F9ED-4283-9DC6944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136511"/>
            <a:ext cx="10058400" cy="815758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26409B-6290-3604-6C06-CB60A9BBC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3" t="11256" r="4308" b="10995"/>
          <a:stretch/>
        </p:blipFill>
        <p:spPr>
          <a:xfrm>
            <a:off x="104532" y="855688"/>
            <a:ext cx="8437152" cy="387747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F8A8C9-6F5E-1CFA-1964-09FD46D00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9" r="8723" b="1124"/>
          <a:stretch/>
        </p:blipFill>
        <p:spPr>
          <a:xfrm>
            <a:off x="8107217" y="1545937"/>
            <a:ext cx="4082258" cy="31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72D2-03F9-F9ED-4283-9DC6944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159603"/>
            <a:ext cx="10058400" cy="792667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03BE67D0-CB02-E145-76D3-063519E5E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0" t="20025" r="4647" b="17931"/>
          <a:stretch/>
        </p:blipFill>
        <p:spPr>
          <a:xfrm>
            <a:off x="2309" y="942939"/>
            <a:ext cx="8838096" cy="321892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C8AAF15-0436-49E4-F89C-2A7D0C6EC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" t="5036" r="8152" b="719"/>
          <a:stretch/>
        </p:blipFill>
        <p:spPr>
          <a:xfrm>
            <a:off x="8395854" y="1291936"/>
            <a:ext cx="3805279" cy="30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8063CBC-1EDC-79B1-FE84-069B14CD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0" t="17377" r="5401" b="20000"/>
          <a:stretch/>
        </p:blipFill>
        <p:spPr>
          <a:xfrm>
            <a:off x="2309" y="861290"/>
            <a:ext cx="8699490" cy="3577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A72D2-03F9-F9ED-4283-9DC6944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159603"/>
            <a:ext cx="10058400" cy="827303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01A1CC4-7367-73E4-EBB1-BFBC7144E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5932" r="8668" b="604"/>
          <a:stretch/>
        </p:blipFill>
        <p:spPr>
          <a:xfrm>
            <a:off x="8384308" y="1245755"/>
            <a:ext cx="3804678" cy="31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EC59-C024-3D35-B443-E1E7F850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635D-D9A9-EDCC-943E-1FACD8EC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450944" cy="4211163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sz="2400" dirty="0">
                <a:solidFill>
                  <a:srgbClr val="374151"/>
                </a:solidFill>
                <a:latin typeface="Calisto MT"/>
                <a:ea typeface="+mn-lt"/>
                <a:cs typeface="+mn-lt"/>
              </a:rPr>
              <a:t> A low number of clusters can result in poor cluster quality because the clusters may be too large and heterogeneous, while a high number of clusters can result in poor cluster quality because the clusters may be too small and similar.</a:t>
            </a:r>
            <a:endParaRPr lang="en-US" sz="2400" dirty="0">
              <a:latin typeface="Calisto MT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sz="2400" dirty="0">
                <a:solidFill>
                  <a:srgbClr val="374151"/>
                </a:solidFill>
                <a:latin typeface="Calisto MT"/>
                <a:ea typeface="+mn-lt"/>
                <a:cs typeface="+mn-lt"/>
              </a:rPr>
              <a:t> Therefore, it is crucial to find the optimal number of clusters, which lies in the intermediate range and results in well-separated, homogeneous, and meaningful clusters.</a:t>
            </a:r>
            <a:endParaRPr lang="en-US" sz="2400" dirty="0">
              <a:latin typeface="Calisto MT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sz="2400" dirty="0">
                <a:latin typeface="Calisto MT"/>
              </a:rPr>
              <a:t> An optimal number of clusters are needed to model various aspects captured in a satellite image such as forests, roads, buildings, water bodies, vegetation, fields, etc.</a:t>
            </a:r>
          </a:p>
        </p:txBody>
      </p:sp>
    </p:spTree>
    <p:extLst>
      <p:ext uri="{BB962C8B-B14F-4D97-AF65-F5344CB8AC3E}">
        <p14:creationId xmlns:p14="http://schemas.microsoft.com/office/powerpoint/2010/main" val="132567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45C09-91C1-1CD9-C9A0-C35E7348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Thankyou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E375F2-035B-4E07-07CE-AC1197066CC3}"/>
              </a:ext>
            </a:extLst>
          </p:cNvPr>
          <p:cNvSpPr txBox="1"/>
          <p:nvPr/>
        </p:nvSpPr>
        <p:spPr>
          <a:xfrm>
            <a:off x="442184" y="2546224"/>
            <a:ext cx="3836447" cy="3342747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Shantanu Welling (210010076)​</a:t>
            </a:r>
            <a:endParaRPr lang="en-US"/>
          </a:p>
          <a:p>
            <a:pPr lvl="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Harshit Agarwal (210020054)​</a:t>
            </a:r>
          </a:p>
          <a:p>
            <a:pPr lvl="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Arijit Saha (210050017)​</a:t>
            </a:r>
          </a:p>
          <a:p>
            <a:pPr lvl="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Topic 3. Implement FCM clustering algorithm and evaluate the cluster quality for different values of ‘C’. (Minimum and maximum values of C to be specified by user) ​</a:t>
            </a:r>
          </a:p>
        </p:txBody>
      </p:sp>
      <p:pic>
        <p:nvPicPr>
          <p:cNvPr id="23" name="Picture 4" descr="Pattern created by river delta taken from above">
            <a:extLst>
              <a:ext uri="{FF2B5EF4-FFF2-40B4-BE49-F238E27FC236}">
                <a16:creationId xmlns:a16="http://schemas.microsoft.com/office/drawing/2014/main" id="{13788AF3-1F33-D834-34CC-939EE09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7" r="12519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AEE70-7AE6-9D31-AABA-F14327C0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85442-6F0A-5769-A0CB-5EA5AF5B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775" y="2244374"/>
            <a:ext cx="10748512" cy="3955293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Fuzzy C-Means (FCM) is a clustering algorithm that assigns each data point to a cluster with a degree of membership.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The primary objective of this project is to implement the FCM clustering algorithm and evaluate the cluster quality for different values of C (number of clusters).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m is a fuzziness parameter that controls the degree of overlap between the clusters.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The minimum and maximum values of C will be specified by the user.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529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AEE70-7AE6-9D31-AABA-F14327C0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85442-6F0A-5769-A0CB-5EA5AF5B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42" y="2244374"/>
            <a:ext cx="11409869" cy="3955293"/>
          </a:xfrm>
        </p:spPr>
        <p:txBody>
          <a:bodyPr vert="horz" lIns="0" tIns="45720" rIns="0" bIns="45720" rtlCol="0" anchor="t">
            <a:normAutofit fontScale="92500"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In this project, we will first discuss the theoretical background of the FCM algorithm and its various parameters.</a:t>
            </a: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Next, we will implement the algorithm using Python programming language </a:t>
            </a: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We will then evaluate the cluster quality for different values of C using  Davies-Bouldin Index</a:t>
            </a:r>
            <a:endParaRPr lang="en-US" sz="2800">
              <a:latin typeface="Calisto M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z="2800" dirty="0">
                <a:latin typeface="Calisto MT"/>
                <a:ea typeface="+mn-lt"/>
                <a:cs typeface="+mn-lt"/>
              </a:rPr>
              <a:t>The results of this project will provide insights into the effect of the number of clusters on the quality of clusters obtained by the FCM algorithm. </a:t>
            </a:r>
            <a:endParaRPr lang="en-US" sz="2800" dirty="0">
              <a:latin typeface="Calisto M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460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39637-C9B1-745C-0A50-457DE8A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8B8A8-299C-2728-4A99-CF2FAF1B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14" y="2158110"/>
            <a:ext cx="11208588" cy="4199708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sz="2400">
                <a:latin typeface="Calisto MT"/>
              </a:rPr>
              <a:t>Label each pixel of the image into clusters based on a fuzzy membership of that pixel into the cluster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>
                <a:latin typeface="Calisto MT"/>
                <a:ea typeface="+mn-lt"/>
                <a:cs typeface="+mn-lt"/>
              </a:rPr>
              <a:t>The objective of the FCM algorithm is to minimize the following objective function: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>
                <a:latin typeface="Calisto MT"/>
                <a:ea typeface="+mn-lt"/>
                <a:cs typeface="+mn-lt"/>
              </a:rPr>
              <a:t>      </a:t>
            </a:r>
            <a:r>
              <a:rPr lang="en-US" sz="3200">
                <a:latin typeface="Calisto MT"/>
                <a:ea typeface="+mn-lt"/>
                <a:cs typeface="+mn-lt"/>
              </a:rPr>
              <a:t>  </a:t>
            </a:r>
            <a:endParaRPr lang="en-US" sz="3200" b="1">
              <a:latin typeface="Calisto MT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Calibri"/>
              <a:buChar char=" "/>
            </a:pPr>
            <a:r>
              <a:rPr lang="en-US" sz="2400">
                <a:latin typeface="Calisto MT"/>
                <a:ea typeface="+mn-lt"/>
                <a:cs typeface="+mn-lt"/>
              </a:rPr>
              <a:t>J is the objective function to be minimized.</a:t>
            </a:r>
            <a:endParaRPr lang="en-US" sz="2400">
              <a:latin typeface="Calisto MT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Calibri"/>
              <a:buChar char=" "/>
            </a:pPr>
            <a:r>
              <a:rPr lang="en-US" sz="2400">
                <a:latin typeface="Calisto MT"/>
                <a:ea typeface="+mn-lt"/>
                <a:cs typeface="+mn-lt"/>
              </a:rPr>
              <a:t>wᵢⱼ is the degree of membership of data point xᵢ in cluster cⱼ.</a:t>
            </a:r>
            <a:endParaRPr lang="en-US" sz="2400">
              <a:latin typeface="Calisto MT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Calibri"/>
              <a:buChar char=" "/>
            </a:pPr>
            <a:r>
              <a:rPr lang="en-US" sz="2400">
                <a:latin typeface="Calisto MT"/>
                <a:ea typeface="+mn-lt"/>
                <a:cs typeface="+mn-lt"/>
              </a:rPr>
              <a:t>m is a fuzziness parameter that controls the degree of overlap between the clusters.</a:t>
            </a:r>
            <a:endParaRPr lang="en-US" sz="2400">
              <a:latin typeface="Calisto MT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Calibri"/>
              <a:buChar char=" "/>
            </a:pPr>
            <a:r>
              <a:rPr lang="en-US" sz="2400">
                <a:latin typeface="Calisto MT"/>
                <a:ea typeface="+mn-lt"/>
                <a:cs typeface="+mn-lt"/>
              </a:rPr>
              <a:t>xᵢ is the </a:t>
            </a:r>
            <a:r>
              <a:rPr lang="en-US" sz="2400" err="1">
                <a:latin typeface="Calisto MT"/>
                <a:ea typeface="+mn-lt"/>
                <a:cs typeface="+mn-lt"/>
              </a:rPr>
              <a:t>i-th</a:t>
            </a:r>
            <a:r>
              <a:rPr lang="en-US" sz="2400">
                <a:latin typeface="Calisto MT"/>
                <a:ea typeface="+mn-lt"/>
                <a:cs typeface="+mn-lt"/>
              </a:rPr>
              <a:t> pixel's feature vector.</a:t>
            </a:r>
            <a:endParaRPr lang="en-US" sz="2400">
              <a:latin typeface="Calisto MT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 typeface="Calibri"/>
              <a:buChar char=" "/>
            </a:pPr>
            <a:r>
              <a:rPr lang="en-US" sz="2400">
                <a:latin typeface="Calisto MT"/>
                <a:ea typeface="+mn-lt"/>
                <a:cs typeface="+mn-lt"/>
              </a:rPr>
              <a:t>cⱼ is the centroid of the j-</a:t>
            </a:r>
            <a:r>
              <a:rPr lang="en-US" sz="2400" err="1">
                <a:latin typeface="Calisto MT"/>
                <a:ea typeface="+mn-lt"/>
                <a:cs typeface="+mn-lt"/>
              </a:rPr>
              <a:t>th</a:t>
            </a:r>
            <a:r>
              <a:rPr lang="en-US" sz="2400">
                <a:latin typeface="Calisto MT"/>
                <a:ea typeface="+mn-lt"/>
                <a:cs typeface="+mn-lt"/>
              </a:rPr>
              <a:t> cluster.</a:t>
            </a:r>
            <a:endParaRPr lang="en-US" sz="2400">
              <a:latin typeface="Calisto M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>
              <a:latin typeface="Calisto M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>
              <a:latin typeface="Calisto MT"/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F436AE6-656E-03B6-E8CD-0F42C1CAA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8" t="56250" r="18969" b="22039"/>
          <a:stretch/>
        </p:blipFill>
        <p:spPr>
          <a:xfrm>
            <a:off x="2029005" y="3495575"/>
            <a:ext cx="3531336" cy="7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1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00626-EBCE-A344-287B-12C666F2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Algorithm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Diagram 18">
            <a:extLst>
              <a:ext uri="{FF2B5EF4-FFF2-40B4-BE49-F238E27FC236}">
                <a16:creationId xmlns:a16="http://schemas.microsoft.com/office/drawing/2014/main" id="{71C022B2-688B-717A-7009-671864E703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668346"/>
              </p:ext>
            </p:extLst>
          </p:nvPr>
        </p:nvGraphicFramePr>
        <p:xfrm>
          <a:off x="493114" y="1825345"/>
          <a:ext cx="11366739" cy="451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73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7C14-0350-052B-799D-C696910A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54" y="851958"/>
            <a:ext cx="10058400" cy="860822"/>
          </a:xfrm>
        </p:spPr>
        <p:txBody>
          <a:bodyPr/>
          <a:lstStyle/>
          <a:p>
            <a:r>
              <a:rPr lang="en-US"/>
              <a:t>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60CE-F595-13D7-3F5A-90D99DB3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44025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600">
                <a:latin typeface="Calisto MT"/>
                <a:ea typeface="+mn-lt"/>
                <a:cs typeface="+mn-lt"/>
              </a:rPr>
              <a:t>Initialize the cluster memberships by running a few iterations (</a:t>
            </a:r>
            <a:r>
              <a:rPr lang="en-US" sz="1400">
                <a:solidFill>
                  <a:srgbClr val="040C28"/>
                </a:solidFill>
                <a:latin typeface="Calisto MT"/>
                <a:ea typeface="+mn-lt"/>
                <a:cs typeface="+mn-lt"/>
              </a:rPr>
              <a:t>≈</a:t>
            </a:r>
            <a:r>
              <a:rPr lang="en-US" sz="1600">
                <a:latin typeface="Calisto MT"/>
                <a:ea typeface="+mn-lt"/>
                <a:cs typeface="+mn-lt"/>
              </a:rPr>
              <a:t>10) of the K-means algorithm (K = C). </a:t>
            </a:r>
          </a:p>
          <a:p>
            <a:r>
              <a:rPr lang="en-US" sz="1600">
                <a:latin typeface="Calisto MT"/>
                <a:ea typeface="+mn-lt"/>
                <a:cs typeface="+mn-lt"/>
              </a:rPr>
              <a:t>Initialize the fuzzy memberships from the K Mean cluster vectors according to:</a:t>
            </a:r>
            <a:r>
              <a:rPr lang="en-US">
                <a:latin typeface="Calisto MT"/>
                <a:ea typeface="+mn-lt"/>
                <a:cs typeface="+mn-lt"/>
              </a:rPr>
              <a:t> </a:t>
            </a:r>
            <a:endParaRPr lang="en-US">
              <a:latin typeface="Calisto M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E25B854-40DC-4F17-8BC4-75F0D2415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9" t="51569" r="38768" b="29412"/>
          <a:stretch/>
        </p:blipFill>
        <p:spPr>
          <a:xfrm>
            <a:off x="3980277" y="2941641"/>
            <a:ext cx="3374253" cy="1422256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01086-F8E6-5CB3-82B2-0A0FFE4F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9" t="60246" r="2415" b="15039"/>
          <a:stretch/>
        </p:blipFill>
        <p:spPr>
          <a:xfrm>
            <a:off x="1130726" y="4420812"/>
            <a:ext cx="10272669" cy="15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1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D029-B90C-BEBA-1206-576C8E50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5814-7B8B-1F75-F93F-2F9E204E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800">
                <a:latin typeface="Calisto MT"/>
              </a:rPr>
              <a:t>Update memberships and cluster </a:t>
            </a:r>
            <a:r>
              <a:rPr lang="en-US" sz="2800" err="1">
                <a:latin typeface="Calisto MT"/>
              </a:rPr>
              <a:t>centres</a:t>
            </a:r>
            <a:r>
              <a:rPr lang="en-US" sz="2800">
                <a:latin typeface="Calisto MT"/>
              </a:rPr>
              <a:t> in each iteration as: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CF18F4D-7832-A875-49F1-4B9AAB967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5" t="31629" r="13496" b="9265"/>
          <a:stretch/>
        </p:blipFill>
        <p:spPr>
          <a:xfrm>
            <a:off x="2449947" y="3015385"/>
            <a:ext cx="6538050" cy="28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DBC2-52F1-28D0-C0B6-775AC376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Cluster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6454C-8926-B5BE-C9B7-C418067E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5110"/>
            <a:ext cx="10624128" cy="413034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  <a:ea typeface="+mn-lt"/>
                <a:cs typeface="+mn-lt"/>
              </a:rPr>
              <a:t> The Davies Bouldin Score (DBI) is a measure of cluster quality that evaluates the ratio of within-cluster similarity to between-cluster dissimilarity.</a:t>
            </a:r>
            <a:endParaRPr lang="en-US" sz="2400"/>
          </a:p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  <a:ea typeface="+mn-lt"/>
                <a:cs typeface="+mn-lt"/>
              </a:rPr>
              <a:t> The DBI is defined as the average similarity measure of each cluster with its most similar cluster, where similarity is the ratio of within-cluster distances to between-cluster distances. Thus, clusters which are farther apart and less dispersed will result in a better score.</a:t>
            </a:r>
            <a:endParaRPr lang="en-US" sz="2400">
              <a:solidFill>
                <a:srgbClr val="212529"/>
              </a:solidFill>
              <a:latin typeface="Calisto MT"/>
              <a:ea typeface="+mn-lt"/>
              <a:cs typeface="+mn-lt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  <a:ea typeface="+mn-lt"/>
                <a:cs typeface="+mn-lt"/>
              </a:rPr>
              <a:t> A lower DBI score indicates better cluster quality, as it means that the clusters are more separated and have a higher degree of similarity within the clusters.</a:t>
            </a:r>
            <a:endParaRPr lang="en-US" sz="2400"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0315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0810-398A-B5D4-9C72-0327AB8A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Silhouette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712D6-3F04-3878-426C-357C0FA5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0352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  <a:ea typeface="+mn-lt"/>
                <a:cs typeface="+mn-lt"/>
              </a:rPr>
              <a:t> The Silhouette Score is calculated for each data point in the dataset by computing the mean intra-cluster distance (a) and the mean nearest-cluster distance (b), and then subtracting them and dividing by the maximum of the two (max(a, b)).</a:t>
            </a:r>
            <a:endParaRPr lang="en-US" sz="2400">
              <a:latin typeface="Calisto MT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  <a:ea typeface="+mn-lt"/>
                <a:cs typeface="+mn-lt"/>
              </a:rPr>
              <a:t> The Silhouette Score ranges from -1 to 1, where a score closer to 1 indicates that the data point is well-matched to its assigned cluster and that the clusters are well-separated from each other, and a score closer to -1 indicates that the data point may be better matched to a different cluster.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sz="2400">
                <a:latin typeface="Calisto MT"/>
              </a:rPr>
              <a:t> But this has high computational time complexity (more than the clustering algorithm itself). So, we didn't use this quality metric</a:t>
            </a:r>
          </a:p>
        </p:txBody>
      </p:sp>
    </p:spTree>
    <p:extLst>
      <p:ext uri="{BB962C8B-B14F-4D97-AF65-F5344CB8AC3E}">
        <p14:creationId xmlns:p14="http://schemas.microsoft.com/office/powerpoint/2010/main" val="1757272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1F3F0"/>
      </a:lt2>
      <a:accent1>
        <a:srgbClr val="B24DC3"/>
      </a:accent1>
      <a:accent2>
        <a:srgbClr val="713EB3"/>
      </a:accent2>
      <a:accent3>
        <a:srgbClr val="4F4DC3"/>
      </a:accent3>
      <a:accent4>
        <a:srgbClr val="3B6AB1"/>
      </a:accent4>
      <a:accent5>
        <a:srgbClr val="4DADC3"/>
      </a:accent5>
      <a:accent6>
        <a:srgbClr val="3BB196"/>
      </a:accent6>
      <a:hlink>
        <a:srgbClr val="3F92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RetrospectVTI</vt:lpstr>
      <vt:lpstr>Fuzzy C-Means  Clustering and Cluster Quality Evaluation</vt:lpstr>
      <vt:lpstr>Introduction</vt:lpstr>
      <vt:lpstr>Introduction</vt:lpstr>
      <vt:lpstr>Problem</vt:lpstr>
      <vt:lpstr>Algorithm</vt:lpstr>
      <vt:lpstr>Initialize</vt:lpstr>
      <vt:lpstr>Update</vt:lpstr>
      <vt:lpstr>Evaluate Cluster Quality</vt:lpstr>
      <vt:lpstr>Silhouette Score</vt:lpstr>
      <vt:lpstr>Repeat &amp; Determine</vt:lpstr>
      <vt:lpstr>Results</vt:lpstr>
      <vt:lpstr>Results</vt:lpstr>
      <vt:lpstr>Results</vt:lpstr>
      <vt:lpstr>Conclusion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31</cp:revision>
  <dcterms:created xsi:type="dcterms:W3CDTF">2023-04-21T10:07:26Z</dcterms:created>
  <dcterms:modified xsi:type="dcterms:W3CDTF">2023-04-21T15:47:54Z</dcterms:modified>
</cp:coreProperties>
</file>